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71" r:id="rId4"/>
    <p:sldId id="259" r:id="rId5"/>
    <p:sldId id="258" r:id="rId6"/>
    <p:sldId id="268" r:id="rId7"/>
    <p:sldId id="260" r:id="rId8"/>
    <p:sldId id="270" r:id="rId9"/>
    <p:sldId id="266" r:id="rId10"/>
    <p:sldId id="267" r:id="rId11"/>
    <p:sldId id="261" r:id="rId12"/>
    <p:sldId id="263" r:id="rId13"/>
    <p:sldId id="264"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03287E-1DF3-40C6-9A8E-6F90DDD935D9}" type="datetimeFigureOut">
              <a:rPr lang="en-US" smtClean="0"/>
              <a:t>4/7/2013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1F2DB5-368B-4624-B9DA-27EFDEB7AC4C}" type="slidenum">
              <a:rPr lang="en-US" smtClean="0"/>
              <a:t>‹#›</a:t>
            </a:fld>
            <a:endParaRPr lang="en-US"/>
          </a:p>
        </p:txBody>
      </p:sp>
    </p:spTree>
    <p:extLst>
      <p:ext uri="{BB962C8B-B14F-4D97-AF65-F5344CB8AC3E}">
        <p14:creationId xmlns:p14="http://schemas.microsoft.com/office/powerpoint/2010/main" val="3265468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2EC6EC9A-66F9-444D-A6DA-D804241A6219}" type="datetimeFigureOut">
              <a:rPr lang="en-US" smtClean="0"/>
              <a:t>4/7/2013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B67CD3-B2D5-4B04-B9DF-7476F71A1236}" type="slidenum">
              <a:rPr lang="en-US" smtClean="0"/>
              <a:t>‹#›</a:t>
            </a:fld>
            <a:endParaRPr lang="en-US"/>
          </a:p>
        </p:txBody>
      </p:sp>
    </p:spTree>
    <p:extLst>
      <p:ext uri="{BB962C8B-B14F-4D97-AF65-F5344CB8AC3E}">
        <p14:creationId xmlns:p14="http://schemas.microsoft.com/office/powerpoint/2010/main" val="1119787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EC6EC9A-66F9-444D-A6DA-D804241A6219}" type="datetimeFigureOut">
              <a:rPr lang="en-US" smtClean="0"/>
              <a:t>4/7/2013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B67CD3-B2D5-4B04-B9DF-7476F71A1236}" type="slidenum">
              <a:rPr lang="en-US" smtClean="0"/>
              <a:t>‹#›</a:t>
            </a:fld>
            <a:endParaRPr lang="en-US"/>
          </a:p>
        </p:txBody>
      </p:sp>
    </p:spTree>
    <p:extLst>
      <p:ext uri="{BB962C8B-B14F-4D97-AF65-F5344CB8AC3E}">
        <p14:creationId xmlns:p14="http://schemas.microsoft.com/office/powerpoint/2010/main" val="2181116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EC6EC9A-66F9-444D-A6DA-D804241A6219}" type="datetimeFigureOut">
              <a:rPr lang="en-US" smtClean="0"/>
              <a:t>4/7/2013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B67CD3-B2D5-4B04-B9DF-7476F71A1236}" type="slidenum">
              <a:rPr lang="en-US" smtClean="0"/>
              <a:t>‹#›</a:t>
            </a:fld>
            <a:endParaRPr lang="en-US"/>
          </a:p>
        </p:txBody>
      </p:sp>
    </p:spTree>
    <p:extLst>
      <p:ext uri="{BB962C8B-B14F-4D97-AF65-F5344CB8AC3E}">
        <p14:creationId xmlns:p14="http://schemas.microsoft.com/office/powerpoint/2010/main" val="200346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EC6EC9A-66F9-444D-A6DA-D804241A6219}" type="datetimeFigureOut">
              <a:rPr lang="en-US" smtClean="0"/>
              <a:t>4/7/2013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B67CD3-B2D5-4B04-B9DF-7476F71A1236}" type="slidenum">
              <a:rPr lang="en-US" smtClean="0"/>
              <a:t>‹#›</a:t>
            </a:fld>
            <a:endParaRPr lang="en-US"/>
          </a:p>
        </p:txBody>
      </p:sp>
    </p:spTree>
    <p:extLst>
      <p:ext uri="{BB962C8B-B14F-4D97-AF65-F5344CB8AC3E}">
        <p14:creationId xmlns:p14="http://schemas.microsoft.com/office/powerpoint/2010/main" val="2187436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EC6EC9A-66F9-444D-A6DA-D804241A6219}" type="datetimeFigureOut">
              <a:rPr lang="en-US" smtClean="0"/>
              <a:t>4/7/2013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B67CD3-B2D5-4B04-B9DF-7476F71A1236}" type="slidenum">
              <a:rPr lang="en-US" smtClean="0"/>
              <a:t>‹#›</a:t>
            </a:fld>
            <a:endParaRPr lang="en-US"/>
          </a:p>
        </p:txBody>
      </p:sp>
    </p:spTree>
    <p:extLst>
      <p:ext uri="{BB962C8B-B14F-4D97-AF65-F5344CB8AC3E}">
        <p14:creationId xmlns:p14="http://schemas.microsoft.com/office/powerpoint/2010/main" val="3173256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2EC6EC9A-66F9-444D-A6DA-D804241A6219}" type="datetimeFigureOut">
              <a:rPr lang="en-US" smtClean="0"/>
              <a:t>4/7/2013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B67CD3-B2D5-4B04-B9DF-7476F71A1236}" type="slidenum">
              <a:rPr lang="en-US" smtClean="0"/>
              <a:t>‹#›</a:t>
            </a:fld>
            <a:endParaRPr lang="en-US"/>
          </a:p>
        </p:txBody>
      </p:sp>
    </p:spTree>
    <p:extLst>
      <p:ext uri="{BB962C8B-B14F-4D97-AF65-F5344CB8AC3E}">
        <p14:creationId xmlns:p14="http://schemas.microsoft.com/office/powerpoint/2010/main" val="1672494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EC6EC9A-66F9-444D-A6DA-D804241A6219}" type="datetimeFigureOut">
              <a:rPr lang="en-US" smtClean="0"/>
              <a:t>4/7/2013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FB67CD3-B2D5-4B04-B9DF-7476F71A1236}" type="slidenum">
              <a:rPr lang="en-US" smtClean="0"/>
              <a:t>‹#›</a:t>
            </a:fld>
            <a:endParaRPr lang="en-US"/>
          </a:p>
        </p:txBody>
      </p:sp>
    </p:spTree>
    <p:extLst>
      <p:ext uri="{BB962C8B-B14F-4D97-AF65-F5344CB8AC3E}">
        <p14:creationId xmlns:p14="http://schemas.microsoft.com/office/powerpoint/2010/main" val="4222070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EC6EC9A-66F9-444D-A6DA-D804241A6219}" type="datetimeFigureOut">
              <a:rPr lang="en-US" smtClean="0"/>
              <a:t>4/7/2013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FB67CD3-B2D5-4B04-B9DF-7476F71A1236}" type="slidenum">
              <a:rPr lang="en-US" smtClean="0"/>
              <a:t>‹#›</a:t>
            </a:fld>
            <a:endParaRPr lang="en-US"/>
          </a:p>
        </p:txBody>
      </p:sp>
    </p:spTree>
    <p:extLst>
      <p:ext uri="{BB962C8B-B14F-4D97-AF65-F5344CB8AC3E}">
        <p14:creationId xmlns:p14="http://schemas.microsoft.com/office/powerpoint/2010/main" val="344950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EC6EC9A-66F9-444D-A6DA-D804241A6219}" type="datetimeFigureOut">
              <a:rPr lang="en-US" smtClean="0"/>
              <a:t>4/7/2013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FB67CD3-B2D5-4B04-B9DF-7476F71A1236}" type="slidenum">
              <a:rPr lang="en-US" smtClean="0"/>
              <a:t>‹#›</a:t>
            </a:fld>
            <a:endParaRPr lang="en-US"/>
          </a:p>
        </p:txBody>
      </p:sp>
    </p:spTree>
    <p:extLst>
      <p:ext uri="{BB962C8B-B14F-4D97-AF65-F5344CB8AC3E}">
        <p14:creationId xmlns:p14="http://schemas.microsoft.com/office/powerpoint/2010/main" val="69576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EC6EC9A-66F9-444D-A6DA-D804241A6219}" type="datetimeFigureOut">
              <a:rPr lang="en-US" smtClean="0"/>
              <a:t>4/7/2013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B67CD3-B2D5-4B04-B9DF-7476F71A1236}" type="slidenum">
              <a:rPr lang="en-US" smtClean="0"/>
              <a:t>‹#›</a:t>
            </a:fld>
            <a:endParaRPr lang="en-US"/>
          </a:p>
        </p:txBody>
      </p:sp>
    </p:spTree>
    <p:extLst>
      <p:ext uri="{BB962C8B-B14F-4D97-AF65-F5344CB8AC3E}">
        <p14:creationId xmlns:p14="http://schemas.microsoft.com/office/powerpoint/2010/main" val="3930098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EC6EC9A-66F9-444D-A6DA-D804241A6219}" type="datetimeFigureOut">
              <a:rPr lang="en-US" smtClean="0"/>
              <a:t>4/7/2013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B67CD3-B2D5-4B04-B9DF-7476F71A1236}" type="slidenum">
              <a:rPr lang="en-US" smtClean="0"/>
              <a:t>‹#›</a:t>
            </a:fld>
            <a:endParaRPr lang="en-US"/>
          </a:p>
        </p:txBody>
      </p:sp>
    </p:spTree>
    <p:extLst>
      <p:ext uri="{BB962C8B-B14F-4D97-AF65-F5344CB8AC3E}">
        <p14:creationId xmlns:p14="http://schemas.microsoft.com/office/powerpoint/2010/main" val="35419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2EC6EC9A-66F9-444D-A6DA-D804241A6219}" type="datetimeFigureOut">
              <a:rPr lang="en-US" smtClean="0"/>
              <a:t>4/7/2013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FB67CD3-B2D5-4B04-B9DF-7476F71A12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hs.gov/MedicalPrograms/Diabetes/index.cfm?module=programsSDPI" TargetMode="External"/><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gif"/><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1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ihb.org/sdpi/sdpi_overview.php"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dc.gov/Other/disclaimer.html" TargetMode="External"/><Relationship Id="rId2" Type="http://schemas.openxmlformats.org/officeDocument/2006/relationships/hyperlink" Target="http://www.seva.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cdc.gov/CDCTV/EyesOfTheEagle/index.html" TargetMode="Externa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924800" cy="3429000"/>
          </a:xfrm>
          <a:solidFill>
            <a:srgbClr val="FFFF99"/>
          </a:solidFill>
        </p:spPr>
        <p:txBody>
          <a:bodyPr/>
          <a:lstStyle/>
          <a:p>
            <a:r>
              <a:rPr lang="en-US" dirty="0" smtClean="0"/>
              <a:t>Type 2 Diabetes in Native Americans:  Using cultural aspects for prevention and intervention programs</a:t>
            </a:r>
            <a:endParaRPr lang="en-US" dirty="0"/>
          </a:p>
        </p:txBody>
      </p:sp>
      <p:sp>
        <p:nvSpPr>
          <p:cNvPr id="3" name="Subtitle 2"/>
          <p:cNvSpPr>
            <a:spLocks noGrp="1"/>
          </p:cNvSpPr>
          <p:nvPr>
            <p:ph type="subTitle" idx="1"/>
          </p:nvPr>
        </p:nvSpPr>
        <p:spPr>
          <a:xfrm>
            <a:off x="1905000" y="5334000"/>
            <a:ext cx="5181600" cy="685800"/>
          </a:xfrm>
        </p:spPr>
        <p:txBody>
          <a:bodyPr/>
          <a:lstStyle/>
          <a:p>
            <a:r>
              <a:rPr lang="en-US" sz="2400" dirty="0" err="1" smtClean="0"/>
              <a:t>Kaylin</a:t>
            </a:r>
            <a:r>
              <a:rPr lang="en-US" sz="2400" dirty="0" smtClean="0"/>
              <a:t> </a:t>
            </a:r>
            <a:r>
              <a:rPr lang="en-US" sz="2400" dirty="0" err="1" smtClean="0"/>
              <a:t>Gilkey</a:t>
            </a:r>
            <a:endParaRPr lang="en-US" sz="2400" dirty="0"/>
          </a:p>
        </p:txBody>
      </p:sp>
    </p:spTree>
    <p:extLst>
      <p:ext uri="{BB962C8B-B14F-4D97-AF65-F5344CB8AC3E}">
        <p14:creationId xmlns:p14="http://schemas.microsoft.com/office/powerpoint/2010/main" val="3413454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chemeClr val="bg1">
              <a:lumMod val="95000"/>
            </a:schemeClr>
          </a:solidFill>
        </p:spPr>
        <p:txBody>
          <a:bodyPr>
            <a:normAutofit fontScale="90000"/>
          </a:bodyPr>
          <a:lstStyle/>
          <a:p>
            <a:r>
              <a:rPr lang="en-US" sz="2200" b="1" dirty="0" smtClean="0">
                <a:solidFill>
                  <a:schemeClr val="tx1"/>
                </a:solidFill>
              </a:rPr>
              <a:t>Study 1:The </a:t>
            </a:r>
            <a:r>
              <a:rPr lang="en-US" sz="2200" b="1" dirty="0">
                <a:solidFill>
                  <a:schemeClr val="tx1"/>
                </a:solidFill>
              </a:rPr>
              <a:t>Significance of a K-12 Diabetes-Based Science Education Program for Tribal Populations: Evaluating Cognitive Learning, Cultural Context, and Attitudinal Components </a:t>
            </a:r>
            <a:endParaRPr lang="en-US" sz="2200" dirty="0">
              <a:solidFill>
                <a:schemeClr val="tx1"/>
              </a:solidFill>
            </a:endParaRPr>
          </a:p>
        </p:txBody>
      </p:sp>
      <p:sp>
        <p:nvSpPr>
          <p:cNvPr id="3" name="Content Placeholder 2"/>
          <p:cNvSpPr>
            <a:spLocks noGrp="1"/>
          </p:cNvSpPr>
          <p:nvPr>
            <p:ph idx="1"/>
          </p:nvPr>
        </p:nvSpPr>
        <p:spPr>
          <a:xfrm>
            <a:off x="4953000" y="1981200"/>
            <a:ext cx="3733800" cy="4754563"/>
          </a:xfrm>
          <a:solidFill>
            <a:srgbClr val="FFFF99"/>
          </a:solidFill>
        </p:spPr>
        <p:txBody>
          <a:bodyPr>
            <a:normAutofit fontScale="92500" lnSpcReduction="20000"/>
          </a:bodyPr>
          <a:lstStyle/>
          <a:p>
            <a:r>
              <a:rPr lang="en-US" sz="1600" dirty="0" smtClean="0"/>
              <a:t>Diabetes Education in Tribal Schools (DETS) </a:t>
            </a:r>
            <a:r>
              <a:rPr lang="en-US" sz="1600" dirty="0"/>
              <a:t>Health Is Life in Balance K–12 </a:t>
            </a:r>
            <a:r>
              <a:rPr lang="en-US" sz="1600" dirty="0" smtClean="0"/>
              <a:t>curriculum—2001—free program to schools—4 weeks</a:t>
            </a:r>
          </a:p>
          <a:p>
            <a:r>
              <a:rPr lang="en-US" sz="1600" dirty="0" smtClean="0"/>
              <a:t>Study done to test effectiveness of DETS program</a:t>
            </a:r>
          </a:p>
          <a:p>
            <a:r>
              <a:rPr lang="en-US" sz="1600" dirty="0"/>
              <a:t>DETS curriculum focuses on three primary </a:t>
            </a:r>
            <a:r>
              <a:rPr lang="en-US" sz="1600" dirty="0" smtClean="0"/>
              <a:t>goals</a:t>
            </a:r>
          </a:p>
          <a:p>
            <a:r>
              <a:rPr lang="en-US" sz="1600" dirty="0"/>
              <a:t>sample size of 1,519 </a:t>
            </a:r>
            <a:r>
              <a:rPr lang="en-US" sz="1600" dirty="0" smtClean="0"/>
              <a:t>students, 63 </a:t>
            </a:r>
            <a:r>
              <a:rPr lang="en-US" sz="1600" dirty="0"/>
              <a:t>teachers and 102 classes</a:t>
            </a:r>
            <a:endParaRPr lang="en-US" sz="1600" dirty="0" smtClean="0"/>
          </a:p>
          <a:p>
            <a:r>
              <a:rPr lang="en-US" sz="1600" dirty="0" smtClean="0"/>
              <a:t>Overall:  </a:t>
            </a:r>
            <a:r>
              <a:rPr lang="en-US" sz="1600" dirty="0"/>
              <a:t>findings described in this evaluation study show that the DETS curriculum had an effective impact relative to its three </a:t>
            </a:r>
            <a:r>
              <a:rPr lang="en-US" sz="1600" dirty="0" smtClean="0"/>
              <a:t>goals  Teachers </a:t>
            </a:r>
            <a:r>
              <a:rPr lang="en-US" sz="1600" dirty="0"/>
              <a:t>throughout the six content areas rated the Native American content of the DETS curriculum as strong or very strong. Across all six content areas of the three grade levels (i.e., elementary, middle, high) students consistently showed statistically significant knowledge </a:t>
            </a:r>
            <a:r>
              <a:rPr lang="en-US" sz="1600" dirty="0" smtClean="0"/>
              <a:t>gains</a:t>
            </a:r>
          </a:p>
          <a:p>
            <a:pPr marL="0" indent="0" algn="r">
              <a:buNone/>
            </a:pPr>
            <a:r>
              <a:rPr lang="en-US" sz="1600" dirty="0" smtClean="0"/>
              <a:t>(9)</a:t>
            </a: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1180743761"/>
              </p:ext>
            </p:extLst>
          </p:nvPr>
        </p:nvGraphicFramePr>
        <p:xfrm>
          <a:off x="533400" y="1828800"/>
          <a:ext cx="4191000" cy="2682240"/>
        </p:xfrm>
        <a:graphic>
          <a:graphicData uri="http://schemas.openxmlformats.org/drawingml/2006/table">
            <a:tbl>
              <a:tblPr firstRow="1" bandRow="1">
                <a:tableStyleId>{5C22544A-7EE6-4342-B048-85BDC9FD1C3A}</a:tableStyleId>
              </a:tblPr>
              <a:tblGrid>
                <a:gridCol w="2438400"/>
                <a:gridCol w="838200"/>
                <a:gridCol w="914400"/>
              </a:tblGrid>
              <a:tr h="396240">
                <a:tc>
                  <a:txBody>
                    <a:bodyPr/>
                    <a:lstStyle/>
                    <a:p>
                      <a:r>
                        <a:rPr lang="en-US" sz="1400" dirty="0" smtClean="0"/>
                        <a:t>Table 7. Students’ Attitudes towards the Eagle Books</a:t>
                      </a:r>
                      <a:endParaRPr lang="en-US" sz="1400" dirty="0"/>
                    </a:p>
                  </a:txBody>
                  <a:tcPr/>
                </a:tc>
                <a:tc>
                  <a:txBody>
                    <a:bodyPr/>
                    <a:lstStyle/>
                    <a:p>
                      <a:r>
                        <a:rPr lang="en-US" sz="1400" dirty="0" smtClean="0"/>
                        <a:t>Area A (N=232)</a:t>
                      </a:r>
                      <a:endParaRPr lang="en-US" sz="1400" dirty="0"/>
                    </a:p>
                  </a:txBody>
                  <a:tcPr/>
                </a:tc>
                <a:tc>
                  <a:txBody>
                    <a:bodyPr/>
                    <a:lstStyle/>
                    <a:p>
                      <a:r>
                        <a:rPr lang="en-US" sz="1400" dirty="0" smtClean="0"/>
                        <a:t>Area B (N=153)</a:t>
                      </a:r>
                      <a:endParaRPr lang="en-US" sz="1400" dirty="0"/>
                    </a:p>
                  </a:txBody>
                  <a:tcPr/>
                </a:tc>
              </a:tr>
              <a:tr h="396240">
                <a:tc>
                  <a:txBody>
                    <a:bodyPr/>
                    <a:lstStyle/>
                    <a:p>
                      <a:r>
                        <a:rPr lang="en-US" sz="1400" dirty="0" smtClean="0"/>
                        <a:t>I like the Eagle Books</a:t>
                      </a:r>
                      <a:endParaRPr lang="en-US" sz="1400" dirty="0"/>
                    </a:p>
                  </a:txBody>
                  <a:tcPr/>
                </a:tc>
                <a:tc>
                  <a:txBody>
                    <a:bodyPr/>
                    <a:lstStyle/>
                    <a:p>
                      <a:r>
                        <a:rPr lang="en-US" sz="1400" dirty="0" smtClean="0"/>
                        <a:t>92%</a:t>
                      </a:r>
                      <a:endParaRPr lang="en-US" sz="1400" dirty="0"/>
                    </a:p>
                  </a:txBody>
                  <a:tcPr/>
                </a:tc>
                <a:tc>
                  <a:txBody>
                    <a:bodyPr/>
                    <a:lstStyle/>
                    <a:p>
                      <a:r>
                        <a:rPr lang="en-US" sz="1400" dirty="0" smtClean="0"/>
                        <a:t>92%</a:t>
                      </a:r>
                      <a:endParaRPr lang="en-US" sz="1400" dirty="0"/>
                    </a:p>
                  </a:txBody>
                  <a:tcPr/>
                </a:tc>
              </a:tr>
              <a:tr h="396240">
                <a:tc>
                  <a:txBody>
                    <a:bodyPr/>
                    <a:lstStyle/>
                    <a:p>
                      <a:r>
                        <a:rPr lang="en-US" sz="1400" dirty="0" smtClean="0"/>
                        <a:t>Eagle books were fun to read</a:t>
                      </a:r>
                      <a:endParaRPr lang="en-US" sz="1400" dirty="0"/>
                    </a:p>
                  </a:txBody>
                  <a:tcPr/>
                </a:tc>
                <a:tc>
                  <a:txBody>
                    <a:bodyPr/>
                    <a:lstStyle/>
                    <a:p>
                      <a:r>
                        <a:rPr lang="en-US" sz="1400" dirty="0" smtClean="0"/>
                        <a:t>92%</a:t>
                      </a:r>
                      <a:endParaRPr lang="en-US" sz="1400" dirty="0"/>
                    </a:p>
                  </a:txBody>
                  <a:tcPr/>
                </a:tc>
                <a:tc>
                  <a:txBody>
                    <a:bodyPr/>
                    <a:lstStyle/>
                    <a:p>
                      <a:r>
                        <a:rPr lang="en-US" sz="1400" dirty="0" smtClean="0"/>
                        <a:t>91%</a:t>
                      </a:r>
                      <a:endParaRPr lang="en-US" sz="1400" dirty="0"/>
                    </a:p>
                  </a:txBody>
                  <a:tcPr/>
                </a:tc>
              </a:tr>
              <a:tr h="396240">
                <a:tc>
                  <a:txBody>
                    <a:bodyPr/>
                    <a:lstStyle/>
                    <a:p>
                      <a:r>
                        <a:rPr lang="en-US" sz="1400" dirty="0" smtClean="0"/>
                        <a:t>I would like to own Eagle</a:t>
                      </a:r>
                      <a:r>
                        <a:rPr lang="en-US" sz="1400" baseline="0" dirty="0" smtClean="0"/>
                        <a:t> Books</a:t>
                      </a:r>
                      <a:endParaRPr lang="en-US" sz="1400" dirty="0"/>
                    </a:p>
                  </a:txBody>
                  <a:tcPr/>
                </a:tc>
                <a:tc>
                  <a:txBody>
                    <a:bodyPr/>
                    <a:lstStyle/>
                    <a:p>
                      <a:r>
                        <a:rPr lang="en-US" sz="1400" dirty="0" smtClean="0"/>
                        <a:t>82%</a:t>
                      </a:r>
                      <a:endParaRPr lang="en-US" sz="1400" dirty="0"/>
                    </a:p>
                  </a:txBody>
                  <a:tcPr/>
                </a:tc>
                <a:tc>
                  <a:txBody>
                    <a:bodyPr/>
                    <a:lstStyle/>
                    <a:p>
                      <a:r>
                        <a:rPr lang="en-US" sz="1400" dirty="0" smtClean="0"/>
                        <a:t>76%</a:t>
                      </a:r>
                      <a:endParaRPr lang="en-US" sz="1400" dirty="0"/>
                    </a:p>
                  </a:txBody>
                  <a:tcPr/>
                </a:tc>
              </a:tr>
              <a:tr h="396240">
                <a:tc>
                  <a:txBody>
                    <a:bodyPr/>
                    <a:lstStyle/>
                    <a:p>
                      <a:r>
                        <a:rPr lang="en-US" sz="1400" dirty="0" smtClean="0"/>
                        <a:t>Eagle Books make a nice gift</a:t>
                      </a:r>
                      <a:endParaRPr lang="en-US" sz="1400" dirty="0"/>
                    </a:p>
                  </a:txBody>
                  <a:tcPr/>
                </a:tc>
                <a:tc>
                  <a:txBody>
                    <a:bodyPr/>
                    <a:lstStyle/>
                    <a:p>
                      <a:r>
                        <a:rPr lang="en-US" sz="1400" dirty="0" smtClean="0"/>
                        <a:t>88%</a:t>
                      </a:r>
                      <a:endParaRPr lang="en-US" sz="1400" dirty="0"/>
                    </a:p>
                  </a:txBody>
                  <a:tcPr/>
                </a:tc>
                <a:tc>
                  <a:txBody>
                    <a:bodyPr/>
                    <a:lstStyle/>
                    <a:p>
                      <a:r>
                        <a:rPr lang="en-US" sz="1400" dirty="0" smtClean="0"/>
                        <a:t>88%</a:t>
                      </a:r>
                      <a:endParaRPr lang="en-US" sz="14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7041734"/>
              </p:ext>
            </p:extLst>
          </p:nvPr>
        </p:nvGraphicFramePr>
        <p:xfrm>
          <a:off x="609600" y="4495800"/>
          <a:ext cx="3505200" cy="2499360"/>
        </p:xfrm>
        <a:graphic>
          <a:graphicData uri="http://schemas.openxmlformats.org/drawingml/2006/table">
            <a:tbl>
              <a:tblPr firstRow="1" bandRow="1">
                <a:tableStyleId>{5C22544A-7EE6-4342-B048-85BDC9FD1C3A}</a:tableStyleId>
              </a:tblPr>
              <a:tblGrid>
                <a:gridCol w="2032000"/>
                <a:gridCol w="787400"/>
                <a:gridCol w="685800"/>
              </a:tblGrid>
              <a:tr h="806605">
                <a:tc>
                  <a:txBody>
                    <a:bodyPr/>
                    <a:lstStyle/>
                    <a:p>
                      <a:r>
                        <a:rPr lang="en-US" sz="1400" dirty="0" smtClean="0"/>
                        <a:t>Table 8. Teachers’ Attitude  towards Eagle Books</a:t>
                      </a:r>
                      <a:endParaRPr lang="en-US" sz="1400" dirty="0"/>
                    </a:p>
                  </a:txBody>
                  <a:tcPr/>
                </a:tc>
                <a:tc>
                  <a:txBody>
                    <a:bodyPr/>
                    <a:lstStyle/>
                    <a:p>
                      <a:r>
                        <a:rPr lang="en-US" sz="1400" dirty="0" smtClean="0"/>
                        <a:t>Area A (N=15)</a:t>
                      </a:r>
                      <a:endParaRPr lang="en-US" sz="1400" dirty="0"/>
                    </a:p>
                  </a:txBody>
                  <a:tcPr/>
                </a:tc>
                <a:tc>
                  <a:txBody>
                    <a:bodyPr/>
                    <a:lstStyle/>
                    <a:p>
                      <a:r>
                        <a:rPr lang="en-US" sz="1400" dirty="0" smtClean="0"/>
                        <a:t>Area B (N=10)</a:t>
                      </a:r>
                      <a:endParaRPr lang="en-US" sz="1400" dirty="0"/>
                    </a:p>
                  </a:txBody>
                  <a:tcPr/>
                </a:tc>
              </a:tr>
              <a:tr h="442332">
                <a:tc>
                  <a:txBody>
                    <a:bodyPr/>
                    <a:lstStyle/>
                    <a:p>
                      <a:r>
                        <a:rPr lang="en-US" sz="1400" dirty="0" smtClean="0"/>
                        <a:t>Liked by students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100%</a:t>
                      </a:r>
                    </a:p>
                    <a:p>
                      <a:endParaRPr lang="en-US" sz="1400" dirty="0"/>
                    </a:p>
                  </a:txBody>
                  <a:tcPr/>
                </a:tc>
                <a:tc>
                  <a:txBody>
                    <a:bodyPr/>
                    <a:lstStyle/>
                    <a:p>
                      <a:r>
                        <a:rPr lang="en-US" sz="1400" dirty="0" smtClean="0"/>
                        <a:t>90%</a:t>
                      </a:r>
                      <a:endParaRPr lang="en-US" sz="1400" dirty="0"/>
                    </a:p>
                  </a:txBody>
                  <a:tcPr/>
                </a:tc>
              </a:tr>
              <a:tr h="442332">
                <a:tc>
                  <a:txBody>
                    <a:bodyPr/>
                    <a:lstStyle/>
                    <a:p>
                      <a:r>
                        <a:rPr lang="en-US" sz="1400" dirty="0" smtClean="0"/>
                        <a:t>Supported lesson content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100%</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100%</a:t>
                      </a:r>
                    </a:p>
                    <a:p>
                      <a:endParaRPr lang="en-US" sz="1400" dirty="0"/>
                    </a:p>
                  </a:txBody>
                  <a:tcPr/>
                </a:tc>
              </a:tr>
              <a:tr h="442332">
                <a:tc>
                  <a:txBody>
                    <a:bodyPr/>
                    <a:lstStyle/>
                    <a:p>
                      <a:r>
                        <a:rPr lang="en-US" sz="1400" dirty="0" smtClean="0"/>
                        <a:t>Generally relevant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100%</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100%</a:t>
                      </a:r>
                    </a:p>
                    <a:p>
                      <a:endParaRPr lang="en-US" sz="1400" dirty="0"/>
                    </a:p>
                  </a:txBody>
                  <a:tcPr/>
                </a:tc>
              </a:tr>
            </a:tbl>
          </a:graphicData>
        </a:graphic>
      </p:graphicFrame>
    </p:spTree>
    <p:extLst>
      <p:ext uri="{BB962C8B-B14F-4D97-AF65-F5344CB8AC3E}">
        <p14:creationId xmlns:p14="http://schemas.microsoft.com/office/powerpoint/2010/main" val="3352630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848600" cy="808038"/>
          </a:xfrm>
          <a:solidFill>
            <a:schemeClr val="bg1">
              <a:lumMod val="95000"/>
            </a:schemeClr>
          </a:solidFill>
        </p:spPr>
        <p:txBody>
          <a:bodyPr/>
          <a:lstStyle/>
          <a:p>
            <a:r>
              <a:rPr lang="en-US" dirty="0" smtClean="0"/>
              <a:t>Study 2:  The Medicine Wheel</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828799"/>
            <a:ext cx="4724400" cy="3562453"/>
          </a:xfrm>
        </p:spPr>
      </p:pic>
      <p:sp>
        <p:nvSpPr>
          <p:cNvPr id="5" name="TextBox 4"/>
          <p:cNvSpPr txBox="1"/>
          <p:nvPr/>
        </p:nvSpPr>
        <p:spPr>
          <a:xfrm>
            <a:off x="609600" y="5486400"/>
            <a:ext cx="4800600" cy="1200329"/>
          </a:xfrm>
          <a:prstGeom prst="rect">
            <a:avLst/>
          </a:prstGeom>
          <a:noFill/>
        </p:spPr>
        <p:txBody>
          <a:bodyPr wrap="square" rtlCol="0">
            <a:spAutoFit/>
          </a:bodyPr>
          <a:lstStyle/>
          <a:p>
            <a:r>
              <a:rPr lang="en-US" dirty="0"/>
              <a:t>Figure. The Medicine Wheel, representing the four dietary components of the traditional Northern Plains Indian hunter/gatherer food pattern.</a:t>
            </a:r>
          </a:p>
        </p:txBody>
      </p:sp>
      <p:sp>
        <p:nvSpPr>
          <p:cNvPr id="3" name="TextBox 2"/>
          <p:cNvSpPr txBox="1"/>
          <p:nvPr/>
        </p:nvSpPr>
        <p:spPr>
          <a:xfrm>
            <a:off x="5562600" y="1524000"/>
            <a:ext cx="3276600" cy="4939814"/>
          </a:xfrm>
          <a:prstGeom prst="rect">
            <a:avLst/>
          </a:prstGeom>
          <a:solidFill>
            <a:srgbClr val="FFFF99"/>
          </a:solidFill>
        </p:spPr>
        <p:txBody>
          <a:bodyPr wrap="square" rtlCol="0">
            <a:spAutoFit/>
          </a:bodyPr>
          <a:lstStyle/>
          <a:p>
            <a:pPr marL="285750" indent="-285750">
              <a:buFont typeface="Arial" pitchFamily="34" charset="0"/>
              <a:buChar char="•"/>
            </a:pPr>
            <a:r>
              <a:rPr lang="en-US" sz="1500" dirty="0"/>
              <a:t>One hundred fourteen Northern Plains Indians from Cheyenne River Sioux Tribe aged 18 to 65 years, with type 2 diabetes</a:t>
            </a:r>
            <a:endParaRPr lang="en-US" sz="1500" dirty="0" smtClean="0"/>
          </a:p>
          <a:p>
            <a:pPr marL="285750" indent="-285750">
              <a:buFont typeface="Arial" pitchFamily="34" charset="0"/>
              <a:buChar char="•"/>
            </a:pPr>
            <a:r>
              <a:rPr lang="en-US" sz="1500" dirty="0" smtClean="0"/>
              <a:t>6-month</a:t>
            </a:r>
            <a:r>
              <a:rPr lang="en-US" sz="1500" dirty="0"/>
              <a:t>, randomized, controlled trial was conducted January 2005 through December 2005</a:t>
            </a:r>
            <a:endParaRPr lang="en-US" sz="1500" dirty="0" smtClean="0"/>
          </a:p>
          <a:p>
            <a:pPr marL="285750" indent="-285750">
              <a:buFont typeface="Arial" pitchFamily="34" charset="0"/>
              <a:buChar char="•"/>
            </a:pPr>
            <a:r>
              <a:rPr lang="en-US" sz="1500" dirty="0" smtClean="0"/>
              <a:t>education </a:t>
            </a:r>
            <a:r>
              <a:rPr lang="en-US" sz="1500" dirty="0"/>
              <a:t>group received six nutrition lessons based on the Medicine Wheel Model for Nutrition. The usual care group received the usual dietary education from their personal </a:t>
            </a:r>
            <a:r>
              <a:rPr lang="en-US" sz="1500" dirty="0" smtClean="0"/>
              <a:t>providers</a:t>
            </a:r>
          </a:p>
          <a:p>
            <a:pPr marL="285750" indent="-285750">
              <a:buFont typeface="Arial" pitchFamily="34" charset="0"/>
              <a:buChar char="•"/>
            </a:pPr>
            <a:r>
              <a:rPr lang="en-US" sz="1500" dirty="0"/>
              <a:t>education group had a significant weight loss </a:t>
            </a:r>
            <a:r>
              <a:rPr lang="en-US" sz="1500" dirty="0" smtClean="0"/>
              <a:t>and </a:t>
            </a:r>
            <a:r>
              <a:rPr lang="en-US" sz="1500" dirty="0"/>
              <a:t>decrease in </a:t>
            </a:r>
            <a:r>
              <a:rPr lang="en-US" sz="1500" dirty="0" smtClean="0"/>
              <a:t>BMI </a:t>
            </a:r>
            <a:r>
              <a:rPr lang="en-US" sz="1500" dirty="0"/>
              <a:t>from baseline to completion. The usual care group had no change in </a:t>
            </a:r>
            <a:r>
              <a:rPr lang="en-US" sz="1500" dirty="0" smtClean="0"/>
              <a:t>weight or </a:t>
            </a:r>
            <a:r>
              <a:rPr lang="en-US" sz="1500" dirty="0"/>
              <a:t>BMI </a:t>
            </a:r>
            <a:endParaRPr lang="en-US" sz="1500" dirty="0" smtClean="0"/>
          </a:p>
          <a:p>
            <a:pPr marL="285750" indent="-285750">
              <a:buFont typeface="Arial" pitchFamily="34" charset="0"/>
              <a:buChar char="•"/>
            </a:pPr>
            <a:endParaRPr lang="en-US" sz="1500" dirty="0"/>
          </a:p>
          <a:p>
            <a:pPr algn="r"/>
            <a:r>
              <a:rPr lang="en-US" sz="1500" dirty="0" smtClean="0"/>
              <a:t>(14)</a:t>
            </a:r>
            <a:endParaRPr lang="en-US" sz="1500" dirty="0"/>
          </a:p>
        </p:txBody>
      </p:sp>
    </p:spTree>
    <p:extLst>
      <p:ext uri="{BB962C8B-B14F-4D97-AF65-F5344CB8AC3E}">
        <p14:creationId xmlns:p14="http://schemas.microsoft.com/office/powerpoint/2010/main" val="1345630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br>
              <a:rPr lang="en-US" dirty="0" smtClean="0"/>
            </a:br>
            <a:r>
              <a:rPr lang="en-US" dirty="0" smtClean="0"/>
              <a:t>What </a:t>
            </a:r>
            <a:r>
              <a:rPr lang="en-US" dirty="0"/>
              <a:t>W</a:t>
            </a:r>
            <a:r>
              <a:rPr lang="en-US" dirty="0" smtClean="0"/>
              <a:t>orks </a:t>
            </a:r>
            <a:r>
              <a:rPr lang="en-US" dirty="0"/>
              <a:t>B</a:t>
            </a:r>
            <a:r>
              <a:rPr lang="en-US" dirty="0" smtClean="0"/>
              <a:t>est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0075" y="3343275"/>
            <a:ext cx="3743325" cy="2828925"/>
          </a:xfrm>
          <a:prstGeom prst="rect">
            <a:avLst/>
          </a:prstGeom>
        </p:spPr>
      </p:pic>
      <p:sp>
        <p:nvSpPr>
          <p:cNvPr id="5" name="TextBox 4"/>
          <p:cNvSpPr txBox="1"/>
          <p:nvPr/>
        </p:nvSpPr>
        <p:spPr>
          <a:xfrm>
            <a:off x="4343400" y="6172200"/>
            <a:ext cx="3810000" cy="523220"/>
          </a:xfrm>
          <a:prstGeom prst="rect">
            <a:avLst/>
          </a:prstGeom>
          <a:noFill/>
        </p:spPr>
        <p:txBody>
          <a:bodyPr wrap="square" rtlCol="0">
            <a:spAutoFit/>
          </a:bodyPr>
          <a:lstStyle/>
          <a:p>
            <a:r>
              <a:rPr lang="en-US" sz="1400" dirty="0"/>
              <a:t>http://www.ihs.gov/factsheets/index.cfm?module=dsp_fact_diabetes</a:t>
            </a:r>
          </a:p>
        </p:txBody>
      </p:sp>
      <p:sp>
        <p:nvSpPr>
          <p:cNvPr id="3" name="TextBox 2"/>
          <p:cNvSpPr txBox="1"/>
          <p:nvPr/>
        </p:nvSpPr>
        <p:spPr>
          <a:xfrm>
            <a:off x="457200" y="1810464"/>
            <a:ext cx="3581400" cy="4770537"/>
          </a:xfrm>
          <a:prstGeom prst="rect">
            <a:avLst/>
          </a:prstGeom>
          <a:solidFill>
            <a:srgbClr val="FFFF99"/>
          </a:solidFill>
        </p:spPr>
        <p:txBody>
          <a:bodyPr wrap="square" rtlCol="0">
            <a:spAutoFit/>
          </a:bodyPr>
          <a:lstStyle/>
          <a:p>
            <a:pPr marL="285750" indent="-285750">
              <a:buFont typeface="Arial" pitchFamily="34" charset="0"/>
              <a:buChar char="•"/>
            </a:pPr>
            <a:r>
              <a:rPr lang="en-US" dirty="0" smtClean="0"/>
              <a:t>Traditional </a:t>
            </a:r>
            <a:r>
              <a:rPr lang="en-US" dirty="0"/>
              <a:t>ways of eating were much healthier and physical </a:t>
            </a:r>
            <a:r>
              <a:rPr lang="en-US" dirty="0" smtClean="0"/>
              <a:t>activity </a:t>
            </a:r>
            <a:r>
              <a:rPr lang="en-US" dirty="0"/>
              <a:t>was part of daily life</a:t>
            </a:r>
          </a:p>
          <a:p>
            <a:pPr marL="285750" indent="-285750">
              <a:buFont typeface="Arial" pitchFamily="34" charset="0"/>
              <a:buChar char="•"/>
            </a:pPr>
            <a:r>
              <a:rPr lang="en-US" dirty="0" smtClean="0"/>
              <a:t>Tribal </a:t>
            </a:r>
            <a:r>
              <a:rPr lang="en-US" dirty="0"/>
              <a:t>leaders are interested in preserving the history of their food patterns and embrace the development of educational tools depicting their historical consumption patterns </a:t>
            </a:r>
            <a:endParaRPr lang="en-US" dirty="0" smtClean="0"/>
          </a:p>
          <a:p>
            <a:pPr marL="285750" indent="-285750">
              <a:buFont typeface="Arial" pitchFamily="34" charset="0"/>
              <a:buChar char="•"/>
            </a:pPr>
            <a:r>
              <a:rPr lang="en-US" dirty="0" smtClean="0"/>
              <a:t> </a:t>
            </a:r>
            <a:r>
              <a:rPr lang="en-US" b="1" dirty="0" smtClean="0"/>
              <a:t>“</a:t>
            </a:r>
            <a:r>
              <a:rPr lang="en-US" b="1" dirty="0"/>
              <a:t>Our cultures are the source of health” </a:t>
            </a:r>
            <a:r>
              <a:rPr lang="en-US" dirty="0"/>
              <a:t>advised tribal representatives after Congress designated the </a:t>
            </a:r>
            <a:r>
              <a:rPr lang="en-US" b="1" u="sng" dirty="0">
                <a:hlinkClick r:id="rId3"/>
              </a:rPr>
              <a:t>Special Diabetes Program for Indians</a:t>
            </a:r>
            <a:r>
              <a:rPr lang="en-US" dirty="0"/>
              <a:t> </a:t>
            </a:r>
          </a:p>
          <a:p>
            <a:pPr algn="r"/>
            <a:r>
              <a:rPr lang="en-US" sz="1600" dirty="0" smtClean="0"/>
              <a:t>(5,14)</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81662" y="1490916"/>
            <a:ext cx="1345268" cy="1832553"/>
          </a:xfrm>
          <a:prstGeom prst="rect">
            <a:avLst/>
          </a:prstGeom>
        </p:spPr>
      </p:pic>
      <p:sp>
        <p:nvSpPr>
          <p:cNvPr id="7" name="TextBox 6"/>
          <p:cNvSpPr txBox="1"/>
          <p:nvPr/>
        </p:nvSpPr>
        <p:spPr>
          <a:xfrm>
            <a:off x="7184571" y="1807029"/>
            <a:ext cx="1676400" cy="600164"/>
          </a:xfrm>
          <a:prstGeom prst="rect">
            <a:avLst/>
          </a:prstGeom>
          <a:noFill/>
        </p:spPr>
        <p:txBody>
          <a:bodyPr wrap="square" rtlCol="0">
            <a:spAutoFit/>
          </a:bodyPr>
          <a:lstStyle/>
          <a:p>
            <a:r>
              <a:rPr lang="en-US" sz="1100" dirty="0"/>
              <a:t>http://www.ncbi.nlm.nih.gov/pmc/articles/PMC3263817/</a:t>
            </a:r>
          </a:p>
        </p:txBody>
      </p:sp>
    </p:spTree>
    <p:extLst>
      <p:ext uri="{BB962C8B-B14F-4D97-AF65-F5344CB8AC3E}">
        <p14:creationId xmlns:p14="http://schemas.microsoft.com/office/powerpoint/2010/main" val="73976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nat. </a:t>
            </a:r>
            <a:r>
              <a:rPr lang="en-US" dirty="0" err="1" smtClean="0"/>
              <a:t>amer.</a:t>
            </a:r>
            <a:r>
              <a:rPr lang="en-US" dirty="0" smtClean="0"/>
              <a:t> </a:t>
            </a:r>
            <a:r>
              <a:rPr lang="en-US" smtClean="0"/>
              <a:t>Background/tribe</a:t>
            </a:r>
            <a:endParaRPr lang="en-US"/>
          </a:p>
        </p:txBody>
      </p:sp>
      <p:sp>
        <p:nvSpPr>
          <p:cNvPr id="3" name="Content Placeholder 2"/>
          <p:cNvSpPr>
            <a:spLocks noGrp="1"/>
          </p:cNvSpPr>
          <p:nvPr>
            <p:ph idx="1"/>
          </p:nvPr>
        </p:nvSpPr>
        <p:spPr>
          <a:xfrm>
            <a:off x="457200" y="1600200"/>
            <a:ext cx="3733800" cy="5257800"/>
          </a:xfrm>
          <a:solidFill>
            <a:srgbClr val="FFFF99"/>
          </a:solidFill>
        </p:spPr>
        <p:txBody>
          <a:bodyPr>
            <a:normAutofit fontScale="92500" lnSpcReduction="10000"/>
          </a:bodyPr>
          <a:lstStyle/>
          <a:p>
            <a:r>
              <a:rPr lang="en-US" sz="1700" dirty="0" smtClean="0"/>
              <a:t>9 tribes in OR—7 have RD’s</a:t>
            </a:r>
          </a:p>
          <a:p>
            <a:r>
              <a:rPr lang="en-US" sz="1700" dirty="0" smtClean="0"/>
              <a:t>Coquille Community Center: </a:t>
            </a:r>
          </a:p>
          <a:p>
            <a:r>
              <a:rPr lang="en-US" sz="1700" dirty="0" smtClean="0"/>
              <a:t>Prevention </a:t>
            </a:r>
            <a:r>
              <a:rPr lang="en-US" sz="1700" dirty="0"/>
              <a:t>Activities</a:t>
            </a:r>
            <a:r>
              <a:rPr lang="en-US" sz="1700" b="1" dirty="0"/>
              <a:t>:</a:t>
            </a:r>
            <a:r>
              <a:rPr lang="en-US" sz="1700" dirty="0"/>
              <a:t>  </a:t>
            </a:r>
            <a:r>
              <a:rPr lang="en-US" sz="1700" dirty="0" smtClean="0"/>
              <a:t>include </a:t>
            </a:r>
            <a:r>
              <a:rPr lang="en-US" sz="1700" dirty="0"/>
              <a:t>weight management; individual medical nutrition therapy: nutrition and exercise activities for Coquille Tribal members and spouses and non–Coquille Native Americans.</a:t>
            </a:r>
            <a:endParaRPr lang="en-US" sz="1700" dirty="0" smtClean="0"/>
          </a:p>
          <a:p>
            <a:r>
              <a:rPr lang="en-US" sz="1700" dirty="0" smtClean="0"/>
              <a:t>Coquille Tribe—less than </a:t>
            </a:r>
            <a:r>
              <a:rPr lang="en-US" sz="1700" smtClean="0"/>
              <a:t>1000 members</a:t>
            </a:r>
            <a:endParaRPr lang="en-US" sz="1700" dirty="0" smtClean="0"/>
          </a:p>
          <a:p>
            <a:r>
              <a:rPr lang="en-US" sz="1700" dirty="0" err="1"/>
              <a:t>Kelle</a:t>
            </a:r>
            <a:r>
              <a:rPr lang="en-US" sz="1700" dirty="0"/>
              <a:t> Little, R.D./C.D.E., Health and </a:t>
            </a:r>
            <a:r>
              <a:rPr lang="en-US" sz="1700" dirty="0" smtClean="0"/>
              <a:t>Human </a:t>
            </a:r>
            <a:r>
              <a:rPr lang="en-US" sz="1700" dirty="0"/>
              <a:t>Services </a:t>
            </a:r>
            <a:r>
              <a:rPr lang="en-US" sz="1700" dirty="0" smtClean="0"/>
              <a:t>Administrator</a:t>
            </a:r>
          </a:p>
          <a:p>
            <a:r>
              <a:rPr lang="en-US" sz="1700" dirty="0" smtClean="0"/>
              <a:t>Salmon bake—spiritual celebration mid-September—tradition that stretches back more than 10,000 years</a:t>
            </a:r>
          </a:p>
          <a:p>
            <a:r>
              <a:rPr lang="en-US" sz="1700" dirty="0" smtClean="0"/>
              <a:t>Coquille Cranberries—one of largest producers of organic cranberries</a:t>
            </a:r>
          </a:p>
          <a:p>
            <a:pPr marL="0" indent="0" algn="r">
              <a:buNone/>
            </a:pPr>
            <a:endParaRPr lang="en-US" sz="1600" dirty="0" smtClean="0"/>
          </a:p>
          <a:p>
            <a:pPr marL="0" indent="0" algn="r">
              <a:buNone/>
            </a:pPr>
            <a:r>
              <a:rPr lang="en-US" sz="1600" dirty="0" smtClean="0"/>
              <a:t>(6,7,17)</a:t>
            </a:r>
            <a:endParaRPr lang="en-US" sz="1600" dirty="0"/>
          </a:p>
          <a:p>
            <a:endParaRPr lang="en-US"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1426030"/>
            <a:ext cx="1828800" cy="200558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3733800"/>
            <a:ext cx="3810000" cy="2399109"/>
          </a:xfrm>
          <a:prstGeom prst="rect">
            <a:avLst/>
          </a:prstGeom>
        </p:spPr>
      </p:pic>
      <p:sp>
        <p:nvSpPr>
          <p:cNvPr id="6" name="TextBox 5"/>
          <p:cNvSpPr txBox="1"/>
          <p:nvPr/>
        </p:nvSpPr>
        <p:spPr>
          <a:xfrm>
            <a:off x="4648200" y="6132909"/>
            <a:ext cx="3810000" cy="830997"/>
          </a:xfrm>
          <a:prstGeom prst="rect">
            <a:avLst/>
          </a:prstGeom>
          <a:noFill/>
        </p:spPr>
        <p:txBody>
          <a:bodyPr wrap="square" rtlCol="0">
            <a:spAutoFit/>
          </a:bodyPr>
          <a:lstStyle/>
          <a:p>
            <a:r>
              <a:rPr lang="en-US" sz="1200" dirty="0"/>
              <a:t>http://columbian.media.clients.ellingtoncms.com/img/croppedphotos/2012/09/16/Tribal_Meal.JPEG-0e0bf_t640.jpg?a6ea3ebd4438a44b86d2e9c39ecf7613005fe067</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7257" y="2012389"/>
            <a:ext cx="2324100" cy="895350"/>
          </a:xfrm>
          <a:prstGeom prst="rect">
            <a:avLst/>
          </a:prstGeom>
        </p:spPr>
      </p:pic>
    </p:spTree>
    <p:extLst>
      <p:ext uri="{BB962C8B-B14F-4D97-AF65-F5344CB8AC3E}">
        <p14:creationId xmlns:p14="http://schemas.microsoft.com/office/powerpoint/2010/main" val="104056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6" name="Picture 2" descr="Let's Move! Trip to the W hite Ho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6543" y="1817914"/>
            <a:ext cx="3886200" cy="27047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996543" y="4648200"/>
            <a:ext cx="3766457" cy="938719"/>
          </a:xfrm>
          <a:prstGeom prst="rect">
            <a:avLst/>
          </a:prstGeom>
          <a:noFill/>
        </p:spPr>
        <p:txBody>
          <a:bodyPr wrap="square" rtlCol="0">
            <a:spAutoFit/>
          </a:bodyPr>
          <a:lstStyle/>
          <a:p>
            <a:r>
              <a:rPr lang="en-US" sz="1100" dirty="0"/>
              <a:t>Museum director Kevin </a:t>
            </a:r>
            <a:r>
              <a:rPr lang="en-US" sz="1100" dirty="0" err="1"/>
              <a:t>Gover</a:t>
            </a:r>
            <a:r>
              <a:rPr lang="en-US" sz="1100" dirty="0"/>
              <a:t> (back row, fourth from the right), First Lady Michelle Obama and a group of local Native American children at the White House's "Let's Move" harvest, June 3, 2011. (Photo by </a:t>
            </a:r>
            <a:r>
              <a:rPr lang="en-US" sz="1100" dirty="0" err="1"/>
              <a:t>Nedra</a:t>
            </a:r>
            <a:r>
              <a:rPr lang="en-US" sz="1100" dirty="0"/>
              <a:t> Darling - DOI)</a:t>
            </a:r>
          </a:p>
        </p:txBody>
      </p:sp>
      <p:pic>
        <p:nvPicPr>
          <p:cNvPr id="1028" name="Picture 4" descr="food guide pyrami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970314"/>
            <a:ext cx="4267200" cy="403194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7200" y="6096000"/>
            <a:ext cx="4267200" cy="400110"/>
          </a:xfrm>
          <a:prstGeom prst="rect">
            <a:avLst/>
          </a:prstGeom>
          <a:noFill/>
        </p:spPr>
        <p:txBody>
          <a:bodyPr wrap="square" rtlCol="0">
            <a:spAutoFit/>
          </a:bodyPr>
          <a:lstStyle/>
          <a:p>
            <a:r>
              <a:rPr lang="en-US" sz="1000" dirty="0" smtClean="0"/>
              <a:t>*http</a:t>
            </a:r>
            <a:r>
              <a:rPr lang="en-US" sz="1000" dirty="0"/>
              <a:t>://www.nativevillage.org/Messages%20from%20the%20People/native_american_food_pyramid.htm</a:t>
            </a:r>
          </a:p>
        </p:txBody>
      </p:sp>
      <p:sp>
        <p:nvSpPr>
          <p:cNvPr id="7" name="TextBox 6"/>
          <p:cNvSpPr txBox="1"/>
          <p:nvPr/>
        </p:nvSpPr>
        <p:spPr>
          <a:xfrm>
            <a:off x="5181600" y="5586919"/>
            <a:ext cx="3429000" cy="400110"/>
          </a:xfrm>
          <a:prstGeom prst="rect">
            <a:avLst/>
          </a:prstGeom>
          <a:noFill/>
        </p:spPr>
        <p:txBody>
          <a:bodyPr wrap="square" rtlCol="0">
            <a:spAutoFit/>
          </a:bodyPr>
          <a:lstStyle/>
          <a:p>
            <a:r>
              <a:rPr lang="en-US" sz="1000" dirty="0" smtClean="0"/>
              <a:t>*http</a:t>
            </a:r>
            <a:r>
              <a:rPr lang="en-US" sz="1000" dirty="0"/>
              <a:t>://blog.nmai.si.edu/main/2011/06/how-three-sisters-a-community-garden-and-michelle-obama-.html</a:t>
            </a:r>
          </a:p>
        </p:txBody>
      </p:sp>
    </p:spTree>
    <p:extLst>
      <p:ext uri="{BB962C8B-B14F-4D97-AF65-F5344CB8AC3E}">
        <p14:creationId xmlns:p14="http://schemas.microsoft.com/office/powerpoint/2010/main" val="1433793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Coming </a:t>
            </a:r>
            <a:r>
              <a:rPr lang="en-US" dirty="0"/>
              <a:t>U</a:t>
            </a:r>
            <a:r>
              <a:rPr lang="en-US" dirty="0" smtClean="0"/>
              <a:t>p</a:t>
            </a:r>
            <a:endParaRPr lang="en-US" dirty="0"/>
          </a:p>
        </p:txBody>
      </p:sp>
      <p:sp>
        <p:nvSpPr>
          <p:cNvPr id="3" name="Content Placeholder 2"/>
          <p:cNvSpPr>
            <a:spLocks noGrp="1"/>
          </p:cNvSpPr>
          <p:nvPr>
            <p:ph idx="1"/>
          </p:nvPr>
        </p:nvSpPr>
        <p:spPr>
          <a:xfrm>
            <a:off x="457200" y="2286000"/>
            <a:ext cx="8229600" cy="3200400"/>
          </a:xfrm>
          <a:solidFill>
            <a:srgbClr val="FFFF99"/>
          </a:solidFill>
        </p:spPr>
        <p:txBody>
          <a:bodyPr/>
          <a:lstStyle/>
          <a:p>
            <a:r>
              <a:rPr lang="en-US" sz="2400" dirty="0" smtClean="0"/>
              <a:t>Native American 101</a:t>
            </a:r>
          </a:p>
          <a:p>
            <a:r>
              <a:rPr lang="en-US" sz="2400" dirty="0"/>
              <a:t>Traditional Native American </a:t>
            </a:r>
            <a:r>
              <a:rPr lang="en-US" sz="2400" dirty="0" smtClean="0"/>
              <a:t>diet</a:t>
            </a:r>
          </a:p>
          <a:p>
            <a:r>
              <a:rPr lang="en-US" sz="2400" dirty="0" smtClean="0"/>
              <a:t>Statistics/Facts</a:t>
            </a:r>
          </a:p>
          <a:p>
            <a:r>
              <a:rPr lang="en-US" sz="2400" dirty="0" smtClean="0"/>
              <a:t>Government programs/grants</a:t>
            </a:r>
          </a:p>
          <a:p>
            <a:r>
              <a:rPr lang="en-US" sz="2400" dirty="0" smtClean="0"/>
              <a:t>Some current programs</a:t>
            </a:r>
          </a:p>
          <a:p>
            <a:r>
              <a:rPr lang="en-US" sz="2400" dirty="0" smtClean="0"/>
              <a:t>Research Studies</a:t>
            </a:r>
          </a:p>
          <a:p>
            <a:r>
              <a:rPr lang="en-US" sz="2400" dirty="0" smtClean="0"/>
              <a:t>What methods/programs work best?  So what?...</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236551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 American or </a:t>
            </a:r>
            <a:br>
              <a:rPr lang="en-US" dirty="0" smtClean="0"/>
            </a:br>
            <a:r>
              <a:rPr lang="en-US" dirty="0" smtClean="0"/>
              <a:t>American Indian?</a:t>
            </a:r>
            <a:endParaRPr lang="en-US" dirty="0"/>
          </a:p>
        </p:txBody>
      </p:sp>
      <p:sp>
        <p:nvSpPr>
          <p:cNvPr id="3" name="Content Placeholder 2"/>
          <p:cNvSpPr>
            <a:spLocks noGrp="1"/>
          </p:cNvSpPr>
          <p:nvPr>
            <p:ph idx="1"/>
          </p:nvPr>
        </p:nvSpPr>
        <p:spPr>
          <a:xfrm>
            <a:off x="381000" y="2514600"/>
            <a:ext cx="8229600" cy="3352799"/>
          </a:xfrm>
          <a:solidFill>
            <a:srgbClr val="FFFF99"/>
          </a:solidFill>
        </p:spPr>
        <p:txBody>
          <a:bodyPr/>
          <a:lstStyle/>
          <a:p>
            <a:r>
              <a:rPr lang="en-US" sz="1800" dirty="0" smtClean="0"/>
              <a:t>American </a:t>
            </a:r>
            <a:r>
              <a:rPr lang="en-US" sz="1800" dirty="0"/>
              <a:t>Indian or Alaska Native person is someone who has blood degree from and is recognized as such by a federally recognized tribe or village (as an enrolled tribal member) and/or the United States</a:t>
            </a:r>
            <a:endParaRPr lang="en-US" sz="1800" dirty="0" smtClean="0"/>
          </a:p>
          <a:p>
            <a:r>
              <a:rPr lang="en-US" sz="1800" dirty="0" smtClean="0"/>
              <a:t>Christopher </a:t>
            </a:r>
            <a:r>
              <a:rPr lang="en-US" sz="1800" dirty="0"/>
              <a:t>Columbus landed on an island in the Caribbean he thought he was in India. So naturally he referred to the Natives he met as Indians. Unfortunately for those Natives he was not in India. However, the name Indian has since stuck. </a:t>
            </a:r>
            <a:endParaRPr lang="en-US" sz="1800" dirty="0" smtClean="0"/>
          </a:p>
          <a:p>
            <a:r>
              <a:rPr lang="en-US" sz="1800" dirty="0" smtClean="0"/>
              <a:t>Most don’t really care either way</a:t>
            </a:r>
          </a:p>
          <a:p>
            <a:r>
              <a:rPr lang="en-US" sz="1800" dirty="0" smtClean="0"/>
              <a:t>Refer to person by tribe if known</a:t>
            </a:r>
          </a:p>
          <a:p>
            <a:r>
              <a:rPr lang="en-US" sz="1800" dirty="0" smtClean="0"/>
              <a:t>1.2% Native Americans in US population </a:t>
            </a:r>
            <a:r>
              <a:rPr lang="en-US" sz="1100" dirty="0" smtClean="0"/>
              <a:t>*US census bureau 2012</a:t>
            </a:r>
          </a:p>
          <a:p>
            <a:endParaRPr lang="en-US" dirty="0"/>
          </a:p>
        </p:txBody>
      </p:sp>
    </p:spTree>
    <p:extLst>
      <p:ext uri="{BB962C8B-B14F-4D97-AF65-F5344CB8AC3E}">
        <p14:creationId xmlns:p14="http://schemas.microsoft.com/office/powerpoint/2010/main" val="326818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Traditional Foods of </a:t>
            </a:r>
            <a:br>
              <a:rPr lang="en-US" dirty="0" smtClean="0"/>
            </a:br>
            <a:r>
              <a:rPr lang="en-US" dirty="0" smtClean="0"/>
              <a:t>Native Americans</a:t>
            </a:r>
            <a:endParaRPr lang="en-US" dirty="0"/>
          </a:p>
        </p:txBody>
      </p:sp>
      <p:sp>
        <p:nvSpPr>
          <p:cNvPr id="3" name="Content Placeholder 2"/>
          <p:cNvSpPr>
            <a:spLocks noGrp="1"/>
          </p:cNvSpPr>
          <p:nvPr>
            <p:ph idx="1"/>
          </p:nvPr>
        </p:nvSpPr>
        <p:spPr>
          <a:xfrm>
            <a:off x="457200" y="1981200"/>
            <a:ext cx="8229600" cy="4724400"/>
          </a:xfrm>
          <a:solidFill>
            <a:srgbClr val="FFFF99"/>
          </a:solidFill>
        </p:spPr>
        <p:txBody>
          <a:bodyPr>
            <a:normAutofit/>
          </a:bodyPr>
          <a:lstStyle/>
          <a:p>
            <a:r>
              <a:rPr lang="en-US" sz="2000" dirty="0"/>
              <a:t>B</a:t>
            </a:r>
            <a:r>
              <a:rPr lang="en-US" sz="2000" dirty="0" smtClean="0"/>
              <a:t>ears</a:t>
            </a:r>
            <a:r>
              <a:rPr lang="en-US" sz="2000" dirty="0"/>
              <a:t>, beavers, buffalo, caribou, deer, moose, ducks, elk, rabbits, a variety of ﬁsh (salmon, smelt, bass, trout, sturgeon, etc</a:t>
            </a:r>
            <a:r>
              <a:rPr lang="en-US" sz="2000" dirty="0" smtClean="0"/>
              <a:t>.)</a:t>
            </a:r>
          </a:p>
          <a:p>
            <a:r>
              <a:rPr lang="en-US" sz="2000" dirty="0"/>
              <a:t>“wild plants</a:t>
            </a:r>
            <a:r>
              <a:rPr lang="en-US" sz="2000" dirty="0" smtClean="0"/>
              <a:t>” in </a:t>
            </a:r>
            <a:r>
              <a:rPr lang="en-US" sz="2000" dirty="0"/>
              <a:t>their diets: arrowroot, bearberry, black birch, black mustard, </a:t>
            </a:r>
            <a:r>
              <a:rPr lang="en-US" sz="2000" dirty="0" smtClean="0"/>
              <a:t>buttercup</a:t>
            </a:r>
            <a:r>
              <a:rPr lang="en-US" sz="2000" dirty="0"/>
              <a:t>, cattail, chickweed, chokecherry, </a:t>
            </a:r>
            <a:r>
              <a:rPr lang="en-US" sz="2000" dirty="0" smtClean="0"/>
              <a:t>dandelion</a:t>
            </a:r>
            <a:r>
              <a:rPr lang="en-US" sz="2000" dirty="0"/>
              <a:t>, elderberry, evening primrose, great </a:t>
            </a:r>
            <a:r>
              <a:rPr lang="en-US" sz="2000" dirty="0" smtClean="0"/>
              <a:t>burdock, mint</a:t>
            </a:r>
            <a:r>
              <a:rPr lang="en-US" sz="2000" dirty="0"/>
              <a:t>, ostrich fern, </a:t>
            </a:r>
            <a:r>
              <a:rPr lang="en-US" sz="2000" dirty="0" smtClean="0"/>
              <a:t>stinging </a:t>
            </a:r>
            <a:r>
              <a:rPr lang="en-US" sz="2000" dirty="0"/>
              <a:t>nettle, thistle, watercress, wild rose, </a:t>
            </a:r>
            <a:r>
              <a:rPr lang="en-US" sz="2000" dirty="0" smtClean="0"/>
              <a:t>wintergreen</a:t>
            </a:r>
          </a:p>
          <a:p>
            <a:r>
              <a:rPr lang="en-US" sz="2000" dirty="0"/>
              <a:t>number of herbs for </a:t>
            </a:r>
            <a:r>
              <a:rPr lang="en-US" sz="2000" dirty="0" smtClean="0"/>
              <a:t>medicines</a:t>
            </a:r>
          </a:p>
          <a:p>
            <a:r>
              <a:rPr lang="en-US" sz="2000" dirty="0" smtClean="0"/>
              <a:t>Diabetes was </a:t>
            </a:r>
            <a:r>
              <a:rPr lang="en-US" sz="2000" dirty="0"/>
              <a:t>nonexistent when </a:t>
            </a:r>
            <a:r>
              <a:rPr lang="en-US" sz="2000" dirty="0" smtClean="0"/>
              <a:t>consuming </a:t>
            </a:r>
            <a:r>
              <a:rPr lang="en-US" sz="2000" dirty="0"/>
              <a:t>a diverse variety of wild plants and animals that were rich in protein, moderate in carbohydrate, low in </a:t>
            </a:r>
            <a:r>
              <a:rPr lang="en-US" sz="2000" dirty="0" smtClean="0"/>
              <a:t>fat, </a:t>
            </a:r>
            <a:r>
              <a:rPr lang="en-US" sz="2000" dirty="0"/>
              <a:t>and rich in antioxidants. The diet consisted mostly of large game, and wild plants used for food, medicine and </a:t>
            </a:r>
            <a:r>
              <a:rPr lang="en-US" sz="2000" dirty="0" smtClean="0"/>
              <a:t>teas</a:t>
            </a:r>
          </a:p>
          <a:p>
            <a:endParaRPr lang="en-US" sz="2000" dirty="0"/>
          </a:p>
          <a:p>
            <a:pPr marL="0" indent="0" algn="r">
              <a:buNone/>
            </a:pPr>
            <a:r>
              <a:rPr lang="en-US" sz="2000" dirty="0" smtClean="0"/>
              <a:t>(15)</a:t>
            </a:r>
          </a:p>
        </p:txBody>
      </p:sp>
    </p:spTree>
    <p:extLst>
      <p:ext uri="{BB962C8B-B14F-4D97-AF65-F5344CB8AC3E}">
        <p14:creationId xmlns:p14="http://schemas.microsoft.com/office/powerpoint/2010/main" val="403912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US" dirty="0"/>
          </a:p>
        </p:txBody>
      </p:sp>
      <p:sp>
        <p:nvSpPr>
          <p:cNvPr id="3" name="Content Placeholder 2"/>
          <p:cNvSpPr>
            <a:spLocks noGrp="1"/>
          </p:cNvSpPr>
          <p:nvPr>
            <p:ph idx="1"/>
          </p:nvPr>
        </p:nvSpPr>
        <p:spPr>
          <a:xfrm>
            <a:off x="457200" y="1905000"/>
            <a:ext cx="8229600" cy="4724400"/>
          </a:xfrm>
          <a:solidFill>
            <a:srgbClr val="FFFF99"/>
          </a:solidFill>
        </p:spPr>
        <p:txBody>
          <a:bodyPr>
            <a:noAutofit/>
          </a:bodyPr>
          <a:lstStyle/>
          <a:p>
            <a:r>
              <a:rPr lang="en-US" sz="1800" dirty="0"/>
              <a:t>AI/AN adults (aged 20+) have the highest age-adjusted prevalence rate of diagnosed diabetes compared </a:t>
            </a:r>
            <a:r>
              <a:rPr lang="en-US" sz="1800" dirty="0" smtClean="0"/>
              <a:t>to </a:t>
            </a:r>
            <a:r>
              <a:rPr lang="en-US" sz="1800" dirty="0"/>
              <a:t>other major racial and ethnic groups in the United States (Centers for Disease Control and Prevention </a:t>
            </a:r>
            <a:r>
              <a:rPr lang="en-US" sz="1800" dirty="0" smtClean="0"/>
              <a:t>[</a:t>
            </a:r>
            <a:r>
              <a:rPr lang="en-US" sz="1800" dirty="0"/>
              <a:t>CDC], 2011):</a:t>
            </a:r>
          </a:p>
          <a:p>
            <a:pPr marL="0" indent="0">
              <a:buNone/>
            </a:pPr>
            <a:r>
              <a:rPr lang="en-US" sz="1800" dirty="0" smtClean="0"/>
              <a:t>	• </a:t>
            </a:r>
            <a:r>
              <a:rPr lang="en-US" sz="1800" dirty="0"/>
              <a:t>16.1% of American Indians and Alaska Natives;</a:t>
            </a:r>
          </a:p>
          <a:p>
            <a:pPr marL="0" indent="0">
              <a:buNone/>
            </a:pPr>
            <a:r>
              <a:rPr lang="en-US" sz="1800" dirty="0" smtClean="0"/>
              <a:t>	• </a:t>
            </a:r>
            <a:r>
              <a:rPr lang="en-US" sz="1800" dirty="0"/>
              <a:t>12.6% of non-Hispanic blacks;</a:t>
            </a:r>
          </a:p>
          <a:p>
            <a:pPr marL="0" indent="0">
              <a:buNone/>
            </a:pPr>
            <a:r>
              <a:rPr lang="en-US" sz="1800" dirty="0" smtClean="0"/>
              <a:t>	• </a:t>
            </a:r>
            <a:r>
              <a:rPr lang="en-US" sz="1800" dirty="0"/>
              <a:t>11.8% of Hispanics; and </a:t>
            </a:r>
          </a:p>
          <a:p>
            <a:pPr marL="0" indent="0">
              <a:buNone/>
            </a:pPr>
            <a:r>
              <a:rPr lang="en-US" sz="1800" dirty="0" smtClean="0"/>
              <a:t>	• </a:t>
            </a:r>
            <a:r>
              <a:rPr lang="en-US" sz="1800" dirty="0"/>
              <a:t>7.1% of non-Hispanic whites</a:t>
            </a:r>
            <a:r>
              <a:rPr lang="en-US" sz="1800" dirty="0" smtClean="0"/>
              <a:t>.</a:t>
            </a:r>
          </a:p>
          <a:p>
            <a:r>
              <a:rPr lang="en-US" sz="1800" dirty="0"/>
              <a:t>diabetes prevalence rate of 16.1% in AI/AN adults is almost twice the rate of 8.3% for the total U.S. </a:t>
            </a:r>
            <a:r>
              <a:rPr lang="en-US" sz="1800" dirty="0" smtClean="0"/>
              <a:t>adult population </a:t>
            </a:r>
            <a:r>
              <a:rPr lang="en-US" sz="1800" dirty="0"/>
              <a:t>(CDC, 2011</a:t>
            </a:r>
            <a:r>
              <a:rPr lang="en-US" sz="1800" dirty="0" smtClean="0"/>
              <a:t>)</a:t>
            </a:r>
          </a:p>
          <a:p>
            <a:r>
              <a:rPr lang="en-US" sz="1800" dirty="0" smtClean="0"/>
              <a:t>Compared </a:t>
            </a:r>
            <a:r>
              <a:rPr lang="en-US" sz="1800" dirty="0"/>
              <a:t>with the US general population, American Indians are 2.3 times more likely to be </a:t>
            </a:r>
            <a:r>
              <a:rPr lang="en-US" sz="1800" dirty="0" smtClean="0"/>
              <a:t>diagnosed </a:t>
            </a:r>
            <a:r>
              <a:rPr lang="en-US" sz="1800" dirty="0"/>
              <a:t>with </a:t>
            </a:r>
            <a:r>
              <a:rPr lang="en-US" sz="1800" dirty="0" smtClean="0"/>
              <a:t>diabetes</a:t>
            </a:r>
          </a:p>
          <a:p>
            <a:r>
              <a:rPr lang="en-US" sz="1800" dirty="0"/>
              <a:t>Nationally, one in six Natives have diabetes, more than double that of white </a:t>
            </a:r>
            <a:r>
              <a:rPr lang="en-US" sz="1800" dirty="0" smtClean="0"/>
              <a:t>Americans</a:t>
            </a:r>
            <a:endParaRPr lang="en-US" sz="1800" dirty="0"/>
          </a:p>
          <a:p>
            <a:endParaRPr lang="en-US" sz="1800" dirty="0" smtClean="0"/>
          </a:p>
          <a:p>
            <a:pPr marL="0" indent="0" algn="r">
              <a:buNone/>
            </a:pPr>
            <a:r>
              <a:rPr lang="en-US" sz="1800" dirty="0" smtClean="0"/>
              <a:t> (11,13</a:t>
            </a:r>
            <a:r>
              <a:rPr lang="en-US" sz="1800" dirty="0"/>
              <a:t>)</a:t>
            </a:r>
          </a:p>
        </p:txBody>
      </p:sp>
    </p:spTree>
    <p:extLst>
      <p:ext uri="{BB962C8B-B14F-4D97-AF65-F5344CB8AC3E}">
        <p14:creationId xmlns:p14="http://schemas.microsoft.com/office/powerpoint/2010/main" val="3441385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Continued</a:t>
            </a:r>
            <a:endParaRPr lang="en-US" dirty="0"/>
          </a:p>
        </p:txBody>
      </p:sp>
      <p:sp>
        <p:nvSpPr>
          <p:cNvPr id="3" name="Content Placeholder 2"/>
          <p:cNvSpPr>
            <a:spLocks noGrp="1"/>
          </p:cNvSpPr>
          <p:nvPr>
            <p:ph idx="1"/>
          </p:nvPr>
        </p:nvSpPr>
        <p:spPr>
          <a:xfrm>
            <a:off x="457200" y="2514600"/>
            <a:ext cx="8229600" cy="3886200"/>
          </a:xfrm>
          <a:solidFill>
            <a:srgbClr val="FFFF99"/>
          </a:solidFill>
        </p:spPr>
        <p:txBody>
          <a:bodyPr>
            <a:normAutofit lnSpcReduction="10000"/>
          </a:bodyPr>
          <a:lstStyle/>
          <a:p>
            <a:r>
              <a:rPr lang="en-US" sz="2000" dirty="0" smtClean="0"/>
              <a:t>High </a:t>
            </a:r>
            <a:r>
              <a:rPr lang="en-US" sz="2000" dirty="0" smtClean="0"/>
              <a:t>levels of poverty for residents on reservations—49.6% compared to 13.1% in general population</a:t>
            </a:r>
          </a:p>
          <a:p>
            <a:r>
              <a:rPr lang="en-US" sz="2000" dirty="0" smtClean="0"/>
              <a:t>Education levels, those graduated from high school or higher, lower than national average—64.4% Native Americans vs. 75.2% all races of U.S. </a:t>
            </a:r>
          </a:p>
          <a:p>
            <a:r>
              <a:rPr lang="en-US" sz="2000" dirty="0"/>
              <a:t>Median income in 2006 for AI/AN was $33,762 </a:t>
            </a:r>
            <a:r>
              <a:rPr lang="en-US" sz="2000" dirty="0" smtClean="0"/>
              <a:t>compared </a:t>
            </a:r>
            <a:r>
              <a:rPr lang="en-US" sz="2000" dirty="0"/>
              <a:t>to median income of $48,451 for all US </a:t>
            </a:r>
            <a:r>
              <a:rPr lang="en-US" sz="2000" dirty="0" smtClean="0"/>
              <a:t>households.</a:t>
            </a:r>
          </a:p>
          <a:p>
            <a:r>
              <a:rPr lang="en-US" sz="2000" dirty="0"/>
              <a:t>A large segment of the Native community obtain most of their food </a:t>
            </a:r>
            <a:r>
              <a:rPr lang="en-US" sz="2000" dirty="0" smtClean="0"/>
              <a:t>from </a:t>
            </a:r>
            <a:r>
              <a:rPr lang="en-US" sz="2000" dirty="0"/>
              <a:t>commodity food programs, supplemental foods programs, and </a:t>
            </a:r>
            <a:r>
              <a:rPr lang="en-US" sz="2000" dirty="0" smtClean="0"/>
              <a:t>Food </a:t>
            </a:r>
            <a:r>
              <a:rPr lang="en-US" sz="2000" dirty="0"/>
              <a:t>Stamps</a:t>
            </a:r>
            <a:endParaRPr lang="en-US" sz="2000" dirty="0" smtClean="0"/>
          </a:p>
          <a:p>
            <a:pPr marL="0" indent="0">
              <a:buNone/>
            </a:pPr>
            <a:endParaRPr lang="en-US" sz="2000" dirty="0"/>
          </a:p>
          <a:p>
            <a:pPr marL="0" indent="0" algn="r">
              <a:buNone/>
            </a:pPr>
            <a:r>
              <a:rPr lang="en-US" sz="2000" dirty="0" smtClean="0"/>
              <a:t>(9,20) </a:t>
            </a:r>
            <a:endParaRPr lang="en-US" sz="2000" dirty="0"/>
          </a:p>
          <a:p>
            <a:endParaRPr lang="en-US" sz="2000" dirty="0" smtClean="0"/>
          </a:p>
          <a:p>
            <a:pPr marL="0" indent="0">
              <a:buNone/>
            </a:pPr>
            <a:endParaRPr lang="en-US" sz="2000" dirty="0"/>
          </a:p>
        </p:txBody>
      </p:sp>
    </p:spTree>
    <p:extLst>
      <p:ext uri="{BB962C8B-B14F-4D97-AF65-F5344CB8AC3E}">
        <p14:creationId xmlns:p14="http://schemas.microsoft.com/office/powerpoint/2010/main" val="24471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Government Programs </a:t>
            </a:r>
            <a:br>
              <a:rPr lang="en-US" dirty="0" smtClean="0"/>
            </a:br>
            <a:r>
              <a:rPr lang="en-US" dirty="0" smtClean="0"/>
              <a:t>in Place</a:t>
            </a:r>
            <a:endParaRPr lang="en-US" dirty="0"/>
          </a:p>
        </p:txBody>
      </p:sp>
      <p:sp>
        <p:nvSpPr>
          <p:cNvPr id="3" name="Content Placeholder 2"/>
          <p:cNvSpPr>
            <a:spLocks noGrp="1"/>
          </p:cNvSpPr>
          <p:nvPr>
            <p:ph idx="1"/>
          </p:nvPr>
        </p:nvSpPr>
        <p:spPr>
          <a:xfrm>
            <a:off x="381000" y="2209800"/>
            <a:ext cx="3962400" cy="4648200"/>
          </a:xfrm>
          <a:solidFill>
            <a:srgbClr val="FFFF99"/>
          </a:solidFill>
        </p:spPr>
        <p:txBody>
          <a:bodyPr>
            <a:normAutofit/>
          </a:bodyPr>
          <a:lstStyle/>
          <a:p>
            <a:r>
              <a:rPr lang="en-US" sz="2000" dirty="0"/>
              <a:t>1997—Balanced Budget Act; Special </a:t>
            </a:r>
            <a:r>
              <a:rPr lang="en-US" sz="2000" dirty="0" smtClean="0"/>
              <a:t>Diabetes </a:t>
            </a:r>
            <a:r>
              <a:rPr lang="en-US" sz="2000" dirty="0"/>
              <a:t>Program for Indians (SDPI) </a:t>
            </a:r>
            <a:r>
              <a:rPr lang="en-US" sz="2000" dirty="0" smtClean="0"/>
              <a:t>in </a:t>
            </a:r>
            <a:r>
              <a:rPr lang="en-US" sz="2000" dirty="0"/>
              <a:t>response to the diabetes epidemic among </a:t>
            </a:r>
            <a:r>
              <a:rPr lang="en-US" sz="2000" dirty="0" smtClean="0"/>
              <a:t>American </a:t>
            </a:r>
            <a:r>
              <a:rPr lang="en-US" sz="2000" dirty="0"/>
              <a:t>Indian and Alaska Native (</a:t>
            </a:r>
            <a:r>
              <a:rPr lang="en-US" sz="2000" dirty="0" smtClean="0"/>
              <a:t>AI/AN</a:t>
            </a:r>
            <a:r>
              <a:rPr lang="en-US" sz="2000" dirty="0"/>
              <a:t>) </a:t>
            </a:r>
            <a:r>
              <a:rPr lang="en-US" sz="2000" dirty="0" smtClean="0"/>
              <a:t>people</a:t>
            </a:r>
            <a:endParaRPr lang="en-US" sz="2000" dirty="0"/>
          </a:p>
          <a:p>
            <a:r>
              <a:rPr lang="en-US" sz="2000" dirty="0" smtClean="0"/>
              <a:t>Indian </a:t>
            </a:r>
            <a:r>
              <a:rPr lang="en-US" sz="2000" dirty="0"/>
              <a:t>Health Service (IHS) Special Diabetes Program for </a:t>
            </a:r>
            <a:r>
              <a:rPr lang="en-US" sz="2000" dirty="0" smtClean="0"/>
              <a:t>Indians</a:t>
            </a:r>
            <a:r>
              <a:rPr lang="en-US" sz="2000" dirty="0"/>
              <a:t> (SDPI</a:t>
            </a:r>
            <a:r>
              <a:rPr lang="en-US" sz="2000" dirty="0" smtClean="0"/>
              <a:t>):  $</a:t>
            </a:r>
            <a:r>
              <a:rPr lang="en-US" sz="2000" dirty="0"/>
              <a:t>150 million annual program </a:t>
            </a:r>
            <a:endParaRPr lang="en-US" sz="2000" dirty="0" smtClean="0"/>
          </a:p>
          <a:p>
            <a:r>
              <a:rPr lang="en-US" sz="2000" dirty="0" smtClean="0"/>
              <a:t>338 </a:t>
            </a:r>
            <a:r>
              <a:rPr lang="en-US" sz="2000" dirty="0"/>
              <a:t>SDPI Community-Directed Diabetes </a:t>
            </a:r>
            <a:r>
              <a:rPr lang="en-US" sz="2000" dirty="0" smtClean="0"/>
              <a:t>Programs</a:t>
            </a:r>
          </a:p>
          <a:p>
            <a:endParaRPr lang="en-US" sz="2000" dirty="0"/>
          </a:p>
          <a:p>
            <a:pPr marL="0" indent="0" algn="r">
              <a:buNone/>
            </a:pPr>
            <a:r>
              <a:rPr lang="en-US" sz="2000" dirty="0" smtClean="0"/>
              <a:t>(13)</a:t>
            </a:r>
          </a:p>
        </p:txBody>
      </p:sp>
      <p:pic>
        <p:nvPicPr>
          <p:cNvPr id="1026" name="Picture 2" descr="http://www.nihb.org/sdpi/images/grantee_ma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905000"/>
            <a:ext cx="3886200" cy="462943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00600" y="6534436"/>
            <a:ext cx="3810000" cy="261610"/>
          </a:xfrm>
          <a:prstGeom prst="rect">
            <a:avLst/>
          </a:prstGeom>
          <a:noFill/>
        </p:spPr>
        <p:txBody>
          <a:bodyPr wrap="square" rtlCol="0">
            <a:spAutoFit/>
          </a:bodyPr>
          <a:lstStyle/>
          <a:p>
            <a:r>
              <a:rPr lang="en-US" sz="1100" dirty="0">
                <a:hlinkClick r:id="rId3"/>
              </a:rPr>
              <a:t>http://www.nihb.org/sdpi/sdpi_overview.php</a:t>
            </a:r>
            <a:endParaRPr lang="en-US" sz="1100" dirty="0"/>
          </a:p>
        </p:txBody>
      </p:sp>
    </p:spTree>
    <p:extLst>
      <p:ext uri="{BB962C8B-B14F-4D97-AF65-F5344CB8AC3E}">
        <p14:creationId xmlns:p14="http://schemas.microsoft.com/office/powerpoint/2010/main" val="2583969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Circles</a:t>
            </a:r>
            <a:endParaRPr lang="en-US" dirty="0"/>
          </a:p>
        </p:txBody>
      </p:sp>
      <p:sp>
        <p:nvSpPr>
          <p:cNvPr id="3" name="Content Placeholder 2"/>
          <p:cNvSpPr>
            <a:spLocks noGrp="1"/>
          </p:cNvSpPr>
          <p:nvPr>
            <p:ph idx="1"/>
          </p:nvPr>
        </p:nvSpPr>
        <p:spPr>
          <a:xfrm>
            <a:off x="457200" y="2133600"/>
            <a:ext cx="8229600" cy="3733800"/>
          </a:xfrm>
          <a:solidFill>
            <a:srgbClr val="FFFF99"/>
          </a:solidFill>
        </p:spPr>
        <p:txBody>
          <a:bodyPr>
            <a:normAutofit fontScale="92500" lnSpcReduction="10000"/>
          </a:bodyPr>
          <a:lstStyle/>
          <a:p>
            <a:r>
              <a:rPr lang="en-US" sz="2200" dirty="0" smtClean="0"/>
              <a:t>Program launched in 1996</a:t>
            </a:r>
          </a:p>
          <a:p>
            <a:r>
              <a:rPr lang="en-US" sz="2200" dirty="0" smtClean="0"/>
              <a:t>2005--the </a:t>
            </a:r>
            <a:r>
              <a:rPr lang="en-US" sz="2200" dirty="0"/>
              <a:t>Native Diabetes Wellness Program, in partnership with the </a:t>
            </a:r>
            <a:r>
              <a:rPr lang="en-US" sz="2200" b="1" dirty="0" err="1">
                <a:hlinkClick r:id="rId2"/>
              </a:rPr>
              <a:t>Seva</a:t>
            </a:r>
            <a:r>
              <a:rPr lang="en-US" sz="2200" b="1" dirty="0">
                <a:hlinkClick r:id="rId2"/>
              </a:rPr>
              <a:t> Foundation</a:t>
            </a:r>
            <a:r>
              <a:rPr lang="en-US" sz="2200" b="1" dirty="0">
                <a:hlinkClick r:id="rId3"/>
              </a:rPr>
              <a:t> </a:t>
            </a:r>
            <a:r>
              <a:rPr lang="en-US" sz="2200" dirty="0" smtClean="0"/>
              <a:t>, supported </a:t>
            </a:r>
            <a:r>
              <a:rPr lang="en-US" sz="2200" dirty="0"/>
              <a:t>Diabetes Talking Circles throughout </a:t>
            </a:r>
            <a:r>
              <a:rPr lang="en-US" sz="2200" dirty="0" smtClean="0"/>
              <a:t>Indian Country</a:t>
            </a:r>
          </a:p>
          <a:p>
            <a:r>
              <a:rPr lang="en-US" sz="2200" dirty="0" smtClean="0"/>
              <a:t>Storytelling </a:t>
            </a:r>
            <a:r>
              <a:rPr lang="en-US" sz="2200" dirty="0"/>
              <a:t>to share wisdom and inspire people to develop healthy coping skills and problem-solving </a:t>
            </a:r>
            <a:r>
              <a:rPr lang="en-US" sz="2200" dirty="0" smtClean="0"/>
              <a:t>abilities</a:t>
            </a:r>
          </a:p>
          <a:p>
            <a:r>
              <a:rPr lang="en-US" sz="2200" dirty="0"/>
              <a:t>Songs, chants, curing rites, prayers, lullabies, jokes, personal narratives, and </a:t>
            </a:r>
            <a:r>
              <a:rPr lang="en-US" sz="2200" dirty="0" smtClean="0"/>
              <a:t>stories--teach </a:t>
            </a:r>
            <a:r>
              <a:rPr lang="en-US" sz="2200" dirty="0"/>
              <a:t>lessons from one generation to the </a:t>
            </a:r>
            <a:r>
              <a:rPr lang="en-US" sz="2200" dirty="0" smtClean="0"/>
              <a:t>next</a:t>
            </a:r>
          </a:p>
          <a:p>
            <a:r>
              <a:rPr lang="en-US" sz="2200" dirty="0"/>
              <a:t>been recognized by the Indian Health Services Agency as one of the most effective models for Native American communities</a:t>
            </a:r>
            <a:endParaRPr lang="en-US" sz="2200" dirty="0" smtClean="0"/>
          </a:p>
          <a:p>
            <a:pPr marL="0" indent="0" algn="r">
              <a:buNone/>
            </a:pPr>
            <a:r>
              <a:rPr lang="en-US" sz="2000" dirty="0" smtClean="0"/>
              <a:t>(19)</a:t>
            </a:r>
          </a:p>
        </p:txBody>
      </p:sp>
    </p:spTree>
    <p:extLst>
      <p:ext uri="{BB962C8B-B14F-4D97-AF65-F5344CB8AC3E}">
        <p14:creationId xmlns:p14="http://schemas.microsoft.com/office/powerpoint/2010/main" val="3479989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Eagle Books</a:t>
            </a:r>
            <a:endParaRPr lang="en-US" dirty="0"/>
          </a:p>
        </p:txBody>
      </p:sp>
      <p:sp>
        <p:nvSpPr>
          <p:cNvPr id="3" name="Content Placeholder 2"/>
          <p:cNvSpPr>
            <a:spLocks noGrp="1"/>
          </p:cNvSpPr>
          <p:nvPr>
            <p:ph idx="1"/>
          </p:nvPr>
        </p:nvSpPr>
        <p:spPr>
          <a:xfrm>
            <a:off x="457200" y="1905000"/>
            <a:ext cx="8229600" cy="2057400"/>
          </a:xfrm>
          <a:solidFill>
            <a:srgbClr val="FFFF99"/>
          </a:solidFill>
        </p:spPr>
        <p:txBody>
          <a:bodyPr>
            <a:normAutofit fontScale="70000" lnSpcReduction="20000"/>
          </a:bodyPr>
          <a:lstStyle/>
          <a:p>
            <a:r>
              <a:rPr lang="en-US" sz="2300" dirty="0" smtClean="0"/>
              <a:t>“Series </a:t>
            </a:r>
            <a:r>
              <a:rPr lang="en-US" sz="2300" dirty="0"/>
              <a:t>of four books that are brought to life by wise animal characters, Mr. Eagle and Miss Rabbit, and a clever trickster, Coyote, who engage Rain That Dances and his young friends in the joy of physical activity, eating healthy foods, and learning from their elders about traditional ways of being healthy.” </a:t>
            </a:r>
            <a:endParaRPr lang="en-US" sz="2300" dirty="0" smtClean="0"/>
          </a:p>
          <a:p>
            <a:r>
              <a:rPr lang="en-US" sz="2300" dirty="0" smtClean="0"/>
              <a:t>All </a:t>
            </a:r>
            <a:r>
              <a:rPr lang="en-US" sz="2300" dirty="0"/>
              <a:t>of the stories reflect long-held traditional values of American </a:t>
            </a:r>
            <a:r>
              <a:rPr lang="en-US" sz="2300" dirty="0" smtClean="0"/>
              <a:t>Indian/Alaska </a:t>
            </a:r>
            <a:r>
              <a:rPr lang="en-US" sz="2300" dirty="0"/>
              <a:t>Native people – respect, gratitude, and generosity – while teaching the universal wisdom of healthy eating and physical </a:t>
            </a:r>
            <a:r>
              <a:rPr lang="en-US" sz="2300" dirty="0" smtClean="0"/>
              <a:t>activity</a:t>
            </a:r>
          </a:p>
          <a:p>
            <a:pPr marL="0" indent="0">
              <a:buNone/>
            </a:pPr>
            <a:endParaRPr lang="en-US" sz="1600" dirty="0" smtClean="0"/>
          </a:p>
          <a:p>
            <a:r>
              <a:rPr lang="en-US" sz="1600" dirty="0">
                <a:hlinkClick r:id="rId2"/>
              </a:rPr>
              <a:t>http://</a:t>
            </a:r>
            <a:r>
              <a:rPr lang="en-US" sz="1600" dirty="0" smtClean="0">
                <a:hlinkClick r:id="rId2"/>
              </a:rPr>
              <a:t>www.cdc.gov/CDCTV/EyesOfTheEagle/index.html</a:t>
            </a:r>
            <a:r>
              <a:rPr lang="en-US" sz="1600" dirty="0" smtClean="0"/>
              <a:t>                                                                                                    </a:t>
            </a:r>
            <a:r>
              <a:rPr lang="en-US" sz="2000" dirty="0" smtClean="0"/>
              <a:t>(2,4)</a:t>
            </a:r>
          </a:p>
          <a:p>
            <a:endParaRPr lang="en-US" sz="1600"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112" y="4176141"/>
            <a:ext cx="3949099" cy="2224659"/>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5400" y="4206623"/>
            <a:ext cx="3276600" cy="2205063"/>
          </a:xfrm>
          <a:prstGeom prst="rect">
            <a:avLst/>
          </a:prstGeom>
        </p:spPr>
      </p:pic>
      <p:sp>
        <p:nvSpPr>
          <p:cNvPr id="6" name="TextBox 5"/>
          <p:cNvSpPr txBox="1"/>
          <p:nvPr/>
        </p:nvSpPr>
        <p:spPr>
          <a:xfrm>
            <a:off x="5105400" y="6400800"/>
            <a:ext cx="3352800" cy="400110"/>
          </a:xfrm>
          <a:prstGeom prst="rect">
            <a:avLst/>
          </a:prstGeom>
          <a:noFill/>
        </p:spPr>
        <p:txBody>
          <a:bodyPr wrap="square" rtlCol="0">
            <a:spAutoFit/>
          </a:bodyPr>
          <a:lstStyle/>
          <a:p>
            <a:r>
              <a:rPr lang="en-US" sz="1000" dirty="0"/>
              <a:t>http://bookstore.gpo.gov/catalog/gift-guides-calendars/gifts-books-children/eagle-book-series</a:t>
            </a:r>
          </a:p>
        </p:txBody>
      </p:sp>
      <p:sp>
        <p:nvSpPr>
          <p:cNvPr id="7" name="TextBox 6"/>
          <p:cNvSpPr txBox="1"/>
          <p:nvPr/>
        </p:nvSpPr>
        <p:spPr>
          <a:xfrm>
            <a:off x="457200" y="6400800"/>
            <a:ext cx="4243012" cy="246221"/>
          </a:xfrm>
          <a:prstGeom prst="rect">
            <a:avLst/>
          </a:prstGeom>
          <a:noFill/>
        </p:spPr>
        <p:txBody>
          <a:bodyPr wrap="square" rtlCol="0">
            <a:spAutoFit/>
          </a:bodyPr>
          <a:lstStyle/>
          <a:p>
            <a:r>
              <a:rPr lang="en-US" sz="1000" dirty="0"/>
              <a:t>http://govbooktalk.gpo.gov/tag/kids-books/</a:t>
            </a:r>
          </a:p>
        </p:txBody>
      </p:sp>
    </p:spTree>
    <p:extLst>
      <p:ext uri="{BB962C8B-B14F-4D97-AF65-F5344CB8AC3E}">
        <p14:creationId xmlns:p14="http://schemas.microsoft.com/office/powerpoint/2010/main" val="4197301375"/>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1041</Template>
  <TotalTime>972</TotalTime>
  <Words>1066</Words>
  <Application>Microsoft Office PowerPoint</Application>
  <PresentationFormat>On-screen Show (4:3)</PresentationFormat>
  <Paragraphs>128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Diseño predeterminado</vt:lpstr>
      <vt:lpstr>Type 2 Diabetes in Native Americans:  Using cultural aspects for prevention and intervention programs</vt:lpstr>
      <vt:lpstr>What’s Coming Up</vt:lpstr>
      <vt:lpstr>Native American or  American Indian?</vt:lpstr>
      <vt:lpstr>Traditional Foods of  Native Americans</vt:lpstr>
      <vt:lpstr>Statistics</vt:lpstr>
      <vt:lpstr>Statistics Continued</vt:lpstr>
      <vt:lpstr>Government Programs  in Place</vt:lpstr>
      <vt:lpstr>Talking Circles</vt:lpstr>
      <vt:lpstr>Eagle Books</vt:lpstr>
      <vt:lpstr>Study 1:The Significance of a K-12 Diabetes-Based Science Education Program for Tribal Populations: Evaluating Cognitive Learning, Cultural Context, and Attitudinal Components </vt:lpstr>
      <vt:lpstr>Study 2:  The Medicine Wheel</vt:lpstr>
      <vt:lpstr>Conclusion:   What Works Best</vt:lpstr>
      <vt:lpstr>My nat. amer. Background/tribe</vt:lpstr>
      <vt:lpstr>Questions?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dc:title>
  <dc:creator>Kaylin</dc:creator>
  <cp:lastModifiedBy>Kaylin</cp:lastModifiedBy>
  <cp:revision>115</cp:revision>
  <dcterms:created xsi:type="dcterms:W3CDTF">2013-02-24T22:43:07Z</dcterms:created>
  <dcterms:modified xsi:type="dcterms:W3CDTF">2013-04-07T21:19:31Z</dcterms:modified>
</cp:coreProperties>
</file>